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63" r:id="rId3"/>
    <p:sldId id="265" r:id="rId4"/>
    <p:sldId id="257" r:id="rId5"/>
    <p:sldId id="258" r:id="rId6"/>
    <p:sldId id="259" r:id="rId7"/>
    <p:sldId id="261" r:id="rId8"/>
    <p:sldId id="262" r:id="rId9"/>
    <p:sldId id="266" r:id="rId10"/>
    <p:sldId id="268" r:id="rId1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278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7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430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65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206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520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4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145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87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67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82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5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2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96DFF08F-DC6B-4601-B491-B0F83F6DD2DA}" type="datetimeFigureOut">
              <a:rPr lang="en-US" smtClean="0"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3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5776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7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Mineola M</a:t>
            </a:r>
            <a:r>
              <a:rPr lang="en-US" sz="7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rPr>
              <a:t>ain Street</a:t>
            </a:r>
            <a:endParaRPr lang="en-US" sz="7200" b="1" dirty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sz="4500" b="1" i="1" dirty="0" smtClean="0">
                <a:latin typeface="Imprint MT Shadow" panose="04020605060303030202" pitchFamily="82" charset="0"/>
              </a:rPr>
              <a:t>29 years of reinvesting in our downtown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4" y="225005"/>
            <a:ext cx="2200656" cy="167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909" y="631709"/>
            <a:ext cx="4085969" cy="3228392"/>
          </a:xfrm>
        </p:spPr>
        <p:txBody>
          <a:bodyPr/>
          <a:lstStyle/>
          <a:p>
            <a:r>
              <a:rPr lang="en-US" sz="7200" dirty="0" smtClean="0">
                <a:latin typeface="Impact" panose="020B0806030902050204" pitchFamily="34" charset="0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637" y="5309117"/>
            <a:ext cx="11952514" cy="406039"/>
          </a:xfrm>
        </p:spPr>
        <p:txBody>
          <a:bodyPr/>
          <a:lstStyle/>
          <a:p>
            <a:r>
              <a:rPr lang="en-US" dirty="0" smtClean="0"/>
              <a:t>To our Mayor, City Council and all Past Mayors and Councils for your support of this program &amp; our town.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600" i="1" dirty="0" smtClean="0"/>
              <a:t>“</a:t>
            </a:r>
            <a:r>
              <a:rPr lang="en-US" sz="4800" i="1" dirty="0" smtClean="0"/>
              <a:t>C</a:t>
            </a:r>
            <a:r>
              <a:rPr lang="en-US" sz="3600" i="1" dirty="0" smtClean="0"/>
              <a:t>ollecting reinvestments is a very important part of showing that the local Main Street revitalization effort provides a return on investment for the public tax </a:t>
            </a:r>
            <a:r>
              <a:rPr lang="en-US" sz="3600" i="1" dirty="0" smtClean="0"/>
              <a:t>dollars </a:t>
            </a:r>
            <a:r>
              <a:rPr lang="en-US" sz="3600" i="1" dirty="0" smtClean="0"/>
              <a:t>used to support it, 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Debra Drescher</a:t>
            </a:r>
            <a:r>
              <a:rPr lang="en-US" sz="1400" dirty="0" smtClean="0"/>
              <a:t>, State Coordinator Texas Main Street Program, Community Heritage Development Division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99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587231"/>
            <a:ext cx="10571998" cy="970450"/>
          </a:xfrm>
        </p:spPr>
        <p:txBody>
          <a:bodyPr/>
          <a:lstStyle/>
          <a:p>
            <a:r>
              <a:rPr lang="en-US" sz="3600" i="1" dirty="0" smtClean="0"/>
              <a:t>And to show that the effort is an economic development program creating impact.”</a:t>
            </a:r>
            <a:endParaRPr lang="en-US" sz="36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335" y="2273643"/>
            <a:ext cx="5700584" cy="3682314"/>
          </a:xfrm>
        </p:spPr>
      </p:pic>
    </p:spTree>
    <p:extLst>
      <p:ext uri="{BB962C8B-B14F-4D97-AF65-F5344CB8AC3E}">
        <p14:creationId xmlns:p14="http://schemas.microsoft.com/office/powerpoint/2010/main" val="71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REINVESTMENTS FROM</a:t>
            </a:r>
            <a:br>
              <a:rPr lang="en-US" dirty="0" smtClean="0"/>
            </a:br>
            <a:r>
              <a:rPr lang="en-US" sz="4800" dirty="0" smtClean="0"/>
              <a:t>1989 through 2</a:t>
            </a:r>
            <a:r>
              <a:rPr lang="en-US" sz="4800" baseline="30000" dirty="0" smtClean="0"/>
              <a:t>nd</a:t>
            </a:r>
            <a:r>
              <a:rPr lang="en-US" sz="4800" dirty="0" smtClean="0"/>
              <a:t> Quarter 2018</a:t>
            </a:r>
            <a:endParaRPr lang="en-US" sz="48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18712" y="2481943"/>
            <a:ext cx="5185873" cy="3128025"/>
          </a:xfrm>
        </p:spPr>
        <p:txBody>
          <a:bodyPr/>
          <a:lstStyle/>
          <a:p>
            <a:r>
              <a:rPr lang="en-US" dirty="0" smtClean="0"/>
              <a:t>Through June this year</a:t>
            </a:r>
          </a:p>
          <a:p>
            <a:r>
              <a:rPr lang="en-US" dirty="0" smtClean="0"/>
              <a:t>Private reinvestment averages more than $656,000 annually</a:t>
            </a:r>
          </a:p>
          <a:p>
            <a:r>
              <a:rPr lang="en-US" dirty="0" smtClean="0"/>
              <a:t>Total 164 net new businesses</a:t>
            </a:r>
          </a:p>
          <a:p>
            <a:r>
              <a:rPr lang="en-US" dirty="0" smtClean="0"/>
              <a:t>409 jobs created</a:t>
            </a:r>
          </a:p>
          <a:p>
            <a:r>
              <a:rPr lang="en-US" sz="2000" b="1" dirty="0" smtClean="0"/>
              <a:t>Total Public &amp; Private Reinvestment Combined = $32,179,504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919" y="2847350"/>
            <a:ext cx="3575370" cy="2397210"/>
          </a:xfrm>
        </p:spPr>
      </p:pic>
      <p:sp>
        <p:nvSpPr>
          <p:cNvPr id="6" name="Rectangle 5"/>
          <p:cNvSpPr/>
          <p:nvPr/>
        </p:nvSpPr>
        <p:spPr>
          <a:xfrm>
            <a:off x="809999" y="6019368"/>
            <a:ext cx="112337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Source: Texas Historic Commission Community Heritage Development Division</a:t>
            </a:r>
          </a:p>
        </p:txBody>
      </p:sp>
    </p:spTree>
    <p:extLst>
      <p:ext uri="{BB962C8B-B14F-4D97-AF65-F5344CB8AC3E}">
        <p14:creationId xmlns:p14="http://schemas.microsoft.com/office/powerpoint/2010/main" val="68371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Mineola Main Street 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Plus, 53,317 volunteer hours contributed &amp; reported</a:t>
            </a:r>
          </a:p>
          <a:p>
            <a:r>
              <a:rPr lang="en-US" dirty="0" smtClean="0"/>
              <a:t>The national standard dollar value on volunteer time is $24.15</a:t>
            </a:r>
          </a:p>
          <a:p>
            <a:r>
              <a:rPr lang="en-US" dirty="0" smtClean="0"/>
              <a:t>Equals over $1.3 million</a:t>
            </a:r>
          </a:p>
          <a:p>
            <a:r>
              <a:rPr lang="en-US" dirty="0" smtClean="0"/>
              <a:t>This is the amount the city saves because it leverages and expands staff time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480" y="2222500"/>
            <a:ext cx="4651490" cy="3638550"/>
          </a:xfrm>
        </p:spPr>
      </p:pic>
    </p:spTree>
    <p:extLst>
      <p:ext uri="{BB962C8B-B14F-4D97-AF65-F5344CB8AC3E}">
        <p14:creationId xmlns:p14="http://schemas.microsoft.com/office/powerpoint/2010/main" val="18238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3" y="653143"/>
            <a:ext cx="3526840" cy="1810139"/>
          </a:xfrm>
        </p:spPr>
        <p:txBody>
          <a:bodyPr/>
          <a:lstStyle/>
          <a:p>
            <a:r>
              <a:rPr lang="en-US" sz="2400" dirty="0"/>
              <a:t>Volunteers make the world (and trains) go round.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637" y="2260738"/>
            <a:ext cx="6971134" cy="4513286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1073152" y="2260738"/>
            <a:ext cx="438408" cy="36003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9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Quarter 2018 Reinvestments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8829141" cy="2237745"/>
          </a:xfrm>
        </p:spPr>
        <p:txBody>
          <a:bodyPr>
            <a:normAutofit/>
          </a:bodyPr>
          <a:lstStyle/>
          <a:p>
            <a:r>
              <a:rPr lang="en-US" dirty="0" smtClean="0"/>
              <a:t>July, August &amp; September</a:t>
            </a:r>
          </a:p>
          <a:p>
            <a:r>
              <a:rPr lang="en-US" dirty="0" smtClean="0"/>
              <a:t>Private Sector reinvestments = $144,300</a:t>
            </a:r>
            <a:endParaRPr lang="en-US" dirty="0"/>
          </a:p>
          <a:p>
            <a:r>
              <a:rPr lang="en-US" dirty="0" smtClean="0"/>
              <a:t>Public-Private Joint Ventures = $31,853</a:t>
            </a:r>
          </a:p>
          <a:p>
            <a:r>
              <a:rPr lang="en-US" dirty="0" smtClean="0"/>
              <a:t>Net GAIN in business starts, expansions, relocations for quarter – 2</a:t>
            </a:r>
          </a:p>
          <a:p>
            <a:r>
              <a:rPr lang="en-US" dirty="0" smtClean="0"/>
              <a:t>Volunteer hours contributed approximately 1,567</a:t>
            </a:r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0000" y="4777273"/>
            <a:ext cx="10458267" cy="953149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TOTAL </a:t>
            </a:r>
            <a:r>
              <a:rPr lang="en-US" sz="2200" dirty="0" smtClean="0"/>
              <a:t>Cumulative Reinvestments Through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Quarter 2018 = </a:t>
            </a:r>
            <a:r>
              <a:rPr lang="en-US" sz="2200" b="1" dirty="0" smtClean="0"/>
              <a:t>$32,323,804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852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Current Preparations by Main Street, Landmark Commission &amp; Museum Board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Christmas Season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814729" y="2751139"/>
            <a:ext cx="5189856" cy="1876845"/>
          </a:xfrm>
        </p:spPr>
        <p:txBody>
          <a:bodyPr/>
          <a:lstStyle/>
          <a:p>
            <a:r>
              <a:rPr lang="en-US" dirty="0" smtClean="0"/>
              <a:t>Christmas Tour of Homes</a:t>
            </a:r>
          </a:p>
          <a:p>
            <a:r>
              <a:rPr lang="en-US" dirty="0" smtClean="0"/>
              <a:t> Carriage Rides</a:t>
            </a:r>
          </a:p>
          <a:p>
            <a:r>
              <a:rPr lang="en-US" dirty="0" smtClean="0"/>
              <a:t> Downtown Window Decorating</a:t>
            </a:r>
          </a:p>
          <a:p>
            <a:r>
              <a:rPr lang="en-US" dirty="0" smtClean="0"/>
              <a:t>Holiday Farmers Market Bazaars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And Beyond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Fence Section </a:t>
            </a:r>
            <a:r>
              <a:rPr lang="en-US" dirty="0" smtClean="0"/>
              <a:t>&amp; Merchandise Sales</a:t>
            </a:r>
          </a:p>
          <a:p>
            <a:r>
              <a:rPr lang="en-US" dirty="0" smtClean="0"/>
              <a:t>Train Track Construction</a:t>
            </a:r>
          </a:p>
          <a:p>
            <a:r>
              <a:rPr lang="en-US" dirty="0"/>
              <a:t>Baked Potato </a:t>
            </a:r>
            <a:r>
              <a:rPr lang="en-US" dirty="0" smtClean="0"/>
              <a:t>Fundraiser</a:t>
            </a:r>
          </a:p>
          <a:p>
            <a:r>
              <a:rPr lang="en-US" dirty="0" smtClean="0"/>
              <a:t>Wine Train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30-Year Anniversary of Mineola Main Street </a:t>
            </a:r>
            <a:br>
              <a:rPr lang="en-US" sz="3600" dirty="0" smtClean="0"/>
            </a:br>
            <a:r>
              <a:rPr lang="en-US" sz="3600" dirty="0" smtClean="0"/>
              <a:t>Will Be Next Year</a:t>
            </a: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 b="23750"/>
          <a:stretch>
            <a:fillRect/>
          </a:stretch>
        </p:blipFill>
        <p:spPr>
          <a:xfrm>
            <a:off x="0" y="-175257"/>
            <a:ext cx="12192000" cy="4482145"/>
          </a:xfrm>
        </p:spPr>
      </p:pic>
      <p:sp>
        <p:nvSpPr>
          <p:cNvPr id="8" name="Conten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Watch for news about our celebration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4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171</TotalTime>
  <Words>294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Broadway</vt:lpstr>
      <vt:lpstr>Century Gothic</vt:lpstr>
      <vt:lpstr>Impact</vt:lpstr>
      <vt:lpstr>Imprint MT Shadow</vt:lpstr>
      <vt:lpstr>Wingdings 2</vt:lpstr>
      <vt:lpstr>Quotable</vt:lpstr>
      <vt:lpstr> Mineola Main Street</vt:lpstr>
      <vt:lpstr>“Collecting reinvestments is a very important part of showing that the local Main Street revitalization effort provides a return on investment for the public tax dollars used to support it, </vt:lpstr>
      <vt:lpstr>And to show that the effort is an economic development program creating impact.”</vt:lpstr>
      <vt:lpstr>REINVESTMENTS FROM 1989 through 2nd Quarter 2018</vt:lpstr>
      <vt:lpstr>More Mineola Main Street Impact</vt:lpstr>
      <vt:lpstr>Volunteers make the world (and trains) go round. </vt:lpstr>
      <vt:lpstr>3rd Quarter 2018 Reinvestments</vt:lpstr>
      <vt:lpstr>Current Preparations by Main Street, Landmark Commission &amp; Museum Board</vt:lpstr>
      <vt:lpstr>The 30-Year Anniversary of Mineola Main Street  Will Be Next Year</vt:lpstr>
      <vt:lpstr>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street</dc:title>
  <dc:creator>Doris Newman</dc:creator>
  <cp:lastModifiedBy>CIndy Karch</cp:lastModifiedBy>
  <cp:revision>45</cp:revision>
  <cp:lastPrinted>2018-10-22T17:32:15Z</cp:lastPrinted>
  <dcterms:created xsi:type="dcterms:W3CDTF">2018-10-19T20:21:52Z</dcterms:created>
  <dcterms:modified xsi:type="dcterms:W3CDTF">2018-10-22T18:22:25Z</dcterms:modified>
</cp:coreProperties>
</file>